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e GENTIL-POMPAIRAC" userId="3cbfe03c-7759-4e03-a428-e7a219b2a6b6" providerId="ADAL" clId="{8D96108F-8870-4CBB-8895-F89E08D6A7BC}"/>
    <pc:docChg chg="undo custSel modSld">
      <pc:chgData name="Sabine GENTIL-POMPAIRAC" userId="3cbfe03c-7759-4e03-a428-e7a219b2a6b6" providerId="ADAL" clId="{8D96108F-8870-4CBB-8895-F89E08D6A7BC}" dt="2021-12-02T14:33:00.636" v="500" actId="20577"/>
      <pc:docMkLst>
        <pc:docMk/>
      </pc:docMkLst>
      <pc:sldChg chg="modSp mod">
        <pc:chgData name="Sabine GENTIL-POMPAIRAC" userId="3cbfe03c-7759-4e03-a428-e7a219b2a6b6" providerId="ADAL" clId="{8D96108F-8870-4CBB-8895-F89E08D6A7BC}" dt="2021-12-02T14:33:00.636" v="500" actId="20577"/>
        <pc:sldMkLst>
          <pc:docMk/>
          <pc:sldMk cId="1046162364" sldId="256"/>
        </pc:sldMkLst>
        <pc:spChg chg="mod">
          <ac:chgData name="Sabine GENTIL-POMPAIRAC" userId="3cbfe03c-7759-4e03-a428-e7a219b2a6b6" providerId="ADAL" clId="{8D96108F-8870-4CBB-8895-F89E08D6A7BC}" dt="2021-12-02T14:32:01.850" v="492" actId="20577"/>
          <ac:spMkLst>
            <pc:docMk/>
            <pc:sldMk cId="1046162364" sldId="256"/>
            <ac:spMk id="5" creationId="{44998BD3-6392-4767-9B09-E865FE76864B}"/>
          </ac:spMkLst>
        </pc:spChg>
        <pc:spChg chg="mod">
          <ac:chgData name="Sabine GENTIL-POMPAIRAC" userId="3cbfe03c-7759-4e03-a428-e7a219b2a6b6" providerId="ADAL" clId="{8D96108F-8870-4CBB-8895-F89E08D6A7BC}" dt="2021-12-02T14:33:00.636" v="500" actId="20577"/>
          <ac:spMkLst>
            <pc:docMk/>
            <pc:sldMk cId="1046162364" sldId="256"/>
            <ac:spMk id="6" creationId="{83CE7DCC-3CBB-43A3-8FE9-80FEC6643787}"/>
          </ac:spMkLst>
        </pc:spChg>
        <pc:picChg chg="mod">
          <ac:chgData name="Sabine GENTIL-POMPAIRAC" userId="3cbfe03c-7759-4e03-a428-e7a219b2a6b6" providerId="ADAL" clId="{8D96108F-8870-4CBB-8895-F89E08D6A7BC}" dt="2021-12-01T14:44:08.630" v="103" actId="14100"/>
          <ac:picMkLst>
            <pc:docMk/>
            <pc:sldMk cId="1046162364" sldId="256"/>
            <ac:picMk id="8" creationId="{C4DE327A-F7A9-4451-9C62-78B88E1C83C6}"/>
          </ac:picMkLst>
        </pc:picChg>
        <pc:picChg chg="mod">
          <ac:chgData name="Sabine GENTIL-POMPAIRAC" userId="3cbfe03c-7759-4e03-a428-e7a219b2a6b6" providerId="ADAL" clId="{8D96108F-8870-4CBB-8895-F89E08D6A7BC}" dt="2021-12-01T14:44:28.158" v="140" actId="1076"/>
          <ac:picMkLst>
            <pc:docMk/>
            <pc:sldMk cId="1046162364" sldId="256"/>
            <ac:picMk id="9" creationId="{FE3104BA-EB82-4EC6-A85A-B4764A7530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0437B-0512-4322-BA04-3F02C393E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6F4C02-1C0F-4E4F-B18A-5F25CE405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1766A6-A291-4B38-BD44-21659E52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E0230F-8736-4CD2-967F-C0E37571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675680-21FB-429E-B56F-E686CA04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76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45A729-B32D-4726-B0AD-B6ADBCED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B81F25-C61F-4AB7-AA90-5825F53CC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19680B-CA85-413D-999B-4F0CF97C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C19ABD-8160-4B99-9A12-4D60A4E0F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7133FC-D9CD-4188-A065-E6DF3C1D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6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65BF40-E441-47C2-9BCA-D24081574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BB471E-3330-4A67-A0B6-534636919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9F9704-4B13-4C2B-9683-C5A70BC9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B8E7BA-B620-4744-9809-084C40FE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9984B6-C950-4464-8F3C-D9CE30E3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01D2E-433B-41B4-A4A9-B97C2030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7FC1EF-9896-4E95-AB76-5100CE8EE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4E78D4-F5D9-4AEC-B560-A5D7D9AA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430F65-A092-4001-8817-EFB66FC5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15DB1B-EADF-4E19-B32E-23E7B5EA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57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1035FF-A35B-42E8-9C5E-E1E20BBFD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0A4D06-9C0A-42F0-8FE4-D53742B7F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7999B-5B7D-4729-86AC-E6100A4B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F1DCD7-6D8B-4458-B565-C4BE8FAD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8217A8-23EC-4703-8D66-AE82318F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44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D5A5D3-3321-4597-90D7-476D564A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BCB74C-4556-48C5-8B3F-6791B389E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A9E441-E9C6-4D18-AC06-F34F94E36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7D59F6-3F2A-471F-8C3E-3CD847E22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A1DD3D-DD37-4050-AB19-A777F32B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589F56-33A9-408D-9206-A6BBC172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02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6FF60-7012-483B-95FE-AF94596E7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B7783B-A799-43F8-B7DC-8226E1EB2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FC5037-80C9-41ED-BEEC-972A9DFE7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EE9351-E539-4A17-B677-411472B0C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8179E5-C433-4268-B947-808B9407E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DB89AE-F11C-4AE7-A232-A1C526C5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5AC51D4-7D6E-4730-8A46-764D81093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70B8BC-E86E-44FF-804E-68E9253D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42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6AD572-F01C-49D0-A0FD-1A6BBE741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C08403-CD2F-405C-9F0B-928C055B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074593-190C-4F06-98DB-3B5F5343E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B0C529-31E8-4584-B203-F476ACF0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04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815501-E481-4E4C-A6CE-A157D1FD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83A0190-7B26-48C0-BA1A-B6954264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D17CC0-2AC7-491A-882F-15E7BA68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34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A88D2-73D5-4D64-B9DD-DA69E8E8A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8945C6-E907-4582-A9B5-02B01DB89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C79A99-B717-4971-B240-8BCBF00BC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33324C-8B15-4E89-9E65-EACCDF9D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3A3759-D112-4960-8061-477D8D09F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B8ABFB-B109-4052-A505-CDA3A99C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95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0F5B5-E5AD-4DE9-8657-393AE1F2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5CAC9C-0330-48AB-A5FF-E629E1C6E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E15D9E-34D2-4EC9-8DE8-A9DA8D702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0A72DB-6AA2-4F39-AD40-1AD5331E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BE27B0-DA54-4228-8413-4F09D5130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78852A-B9EB-468A-9190-656394EC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00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015FD2-7CE1-4F1B-8F6D-ED95B9FA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B1E0F8-413A-4D9E-A8C0-02DE73BE9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A5055C-5F7A-4123-A360-BB38EFFE1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0701-D3BB-40B2-A00D-C15543C80AB1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6D8220-A9CB-4B98-8E0C-1CCA26D94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4BA80A-AFB0-4D87-A0D3-321B655E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E4206-9AA9-45C9-A103-80066D4C9E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27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deau.atreal.fr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7A63528-01C4-46DA-A387-6ECB338E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642"/>
            <a:ext cx="10515600" cy="717270"/>
          </a:xfrm>
        </p:spPr>
        <p:txBody>
          <a:bodyPr>
            <a:normAutofit/>
          </a:bodyPr>
          <a:lstStyle/>
          <a:p>
            <a:pPr algn="ctr"/>
            <a:r>
              <a:rPr lang="fr-FR" sz="2500" b="1" dirty="0">
                <a:latin typeface="+mj-lt"/>
              </a:rPr>
              <a:t>LA DÉMATÉRIALISATION DES  DEMANDES D’AUTORISATION D’URBANISME</a:t>
            </a:r>
            <a:endParaRPr lang="fr-FR" sz="25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4998BD3-6392-4767-9B09-E865FE768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9495" y="1083076"/>
            <a:ext cx="5505635" cy="525558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fr-FR" sz="3200" b="1" dirty="0">
                <a:solidFill>
                  <a:srgbClr val="002060"/>
                </a:solidFill>
              </a:rPr>
              <a:t>Déposer mon permis de construire </a:t>
            </a:r>
            <a:r>
              <a:rPr lang="fr-FR" sz="3200" b="1" dirty="0">
                <a:solidFill>
                  <a:srgbClr val="169BD4"/>
                </a:solidFill>
              </a:rPr>
              <a:t>en ligne</a:t>
            </a:r>
            <a:endParaRPr lang="fr-FR" sz="3200" dirty="0"/>
          </a:p>
          <a:p>
            <a:r>
              <a:rPr lang="fr-FR" sz="3300" b="0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Au 1</a:t>
            </a:r>
            <a:r>
              <a:rPr lang="fr-FR" sz="3300" b="0" i="0" u="none" strike="noStrike" kern="1200" cap="none" spc="0" baseline="3000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er</a:t>
            </a:r>
            <a:r>
              <a:rPr lang="fr-FR" sz="3300" b="0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 janvier 2022, la Saisine par Voie Electronique (SVE) s’appliquera </a:t>
            </a:r>
            <a:r>
              <a:rPr lang="fr-FR" sz="3300" b="1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aux demandes d’autorisation d’urbanisme (DAU)</a:t>
            </a:r>
            <a:r>
              <a:rPr lang="fr-FR" sz="3300" b="0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, avec l’obligation </a:t>
            </a:r>
            <a:r>
              <a:rPr lang="fr-FR" sz="3300" b="1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pour toutes les communes </a:t>
            </a:r>
            <a:r>
              <a:rPr lang="fr-FR" sz="3300" b="0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d’être en capacité de recevoir les permis de construire, déclarations préalables, permis d’aménager, certificat d’urbanisme sous forme dématérialisée.</a:t>
            </a:r>
          </a:p>
          <a:p>
            <a:endParaRPr lang="fr-FR" sz="200" dirty="0">
              <a:latin typeface="Calibri" pitchFamily="18"/>
              <a:ea typeface="Microsoft YaHei" pitchFamily="2"/>
              <a:cs typeface="Lucida Sans" pitchFamily="2"/>
            </a:endParaRPr>
          </a:p>
          <a:p>
            <a:r>
              <a:rPr lang="fr-FR" sz="3300" b="0" i="0" u="none" strike="noStrike" kern="1200" cap="none" spc="0" baseline="0" dirty="0">
                <a:ln>
                  <a:noFill/>
                </a:ln>
                <a:latin typeface="Calibri" pitchFamily="18"/>
                <a:ea typeface="Microsoft YaHei" pitchFamily="2"/>
                <a:cs typeface="Lucida Sans" pitchFamily="2"/>
              </a:rPr>
              <a:t>La Communauté d’Agglomération du Gard Rhodanien a fait le choix de se doter d’un logiciel métier pour permettre à l’ensemble des communes de son territoire de donner cette possibilité d’instruction dématérialisée à ses administrés.</a:t>
            </a:r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j-lt"/>
              </a:rPr>
              <a:t>Quels sont les avantages  de la démarche </a:t>
            </a:r>
            <a:r>
              <a:rPr lang="fr-FR" sz="3200" b="1" dirty="0">
                <a:solidFill>
                  <a:srgbClr val="169BD4"/>
                </a:solidFill>
              </a:rPr>
              <a:t>en ligne </a:t>
            </a:r>
          </a:p>
          <a:p>
            <a:r>
              <a:rPr lang="fr-FR" sz="3300" kern="0" dirty="0"/>
              <a:t>Une démarche en ligne </a:t>
            </a:r>
            <a:r>
              <a:rPr lang="fr-FR" sz="3300" b="1" dirty="0"/>
              <a:t>plus simple, plus rapide </a:t>
            </a:r>
            <a:r>
              <a:rPr lang="fr-FR" sz="3300" dirty="0"/>
              <a:t>(notamment avec l'utilisation d'AD’AU, plateforme nationale d’aide au dépôt des demandes)</a:t>
            </a:r>
            <a:r>
              <a:rPr lang="fr-FR" sz="3300" b="1" dirty="0"/>
              <a:t> et accessible à tous </a:t>
            </a:r>
            <a:r>
              <a:rPr lang="fr-FR" sz="3300" kern="0" dirty="0"/>
              <a:t>qui répond aux enjeux de modernisation des services publics.</a:t>
            </a:r>
          </a:p>
          <a:p>
            <a:r>
              <a:rPr lang="fr-FR" sz="3300" dirty="0"/>
              <a:t>1) </a:t>
            </a:r>
            <a:r>
              <a:rPr lang="fr-FR" sz="3300" kern="0" dirty="0"/>
              <a:t>Un service en ligne accessible 7/7 – 24/24 depuis chez vous. Plus besoin de vous déplacer en mairie ou poster votre dossier.</a:t>
            </a:r>
          </a:p>
          <a:p>
            <a:r>
              <a:rPr lang="fr-FR" sz="3300" kern="0" dirty="0"/>
              <a:t>2) </a:t>
            </a:r>
            <a:r>
              <a:rPr lang="fr-FR" sz="3300" dirty="0"/>
              <a:t>Un suivi de l’avancement de votre dossier en temps réel.</a:t>
            </a:r>
          </a:p>
          <a:p>
            <a:r>
              <a:rPr lang="fr-FR" sz="3300" kern="0" dirty="0"/>
              <a:t>3)</a:t>
            </a:r>
            <a:r>
              <a:rPr lang="fr-FR" sz="3300" dirty="0"/>
              <a:t> Une aide en ligne pour vous aider dans la constitution de votre dossier et minimiser les erreurs de saisie. </a:t>
            </a:r>
          </a:p>
          <a:p>
            <a:r>
              <a:rPr lang="fr-FR" sz="3300" kern="0" dirty="0"/>
              <a:t>4)</a:t>
            </a:r>
            <a:r>
              <a:rPr lang="fr-FR" sz="3300" dirty="0"/>
              <a:t> Un traitement de votre demande optimisé grâce à une administration plus efficace et connectée.</a:t>
            </a:r>
            <a:endParaRPr lang="fr-FR" sz="3300" b="1" dirty="0"/>
          </a:p>
          <a:p>
            <a:r>
              <a:rPr lang="fr-FR" sz="3300" kern="0" dirty="0"/>
              <a:t>5) </a:t>
            </a:r>
            <a:r>
              <a:rPr lang="fr-FR" sz="3300" dirty="0"/>
              <a:t>Des échanges simplifiés avec l’administration. Les demandes d’information et d’envoi de pièces complémentaires peuvent se faire directement en ligne. </a:t>
            </a:r>
          </a:p>
          <a:p>
            <a:r>
              <a:rPr lang="fr-FR" sz="3300" kern="0" dirty="0"/>
              <a:t>6) </a:t>
            </a:r>
            <a:r>
              <a:rPr lang="fr-FR" sz="3300" dirty="0"/>
              <a:t>Un gain de temps et d’argent. Plus besoin d’imprimer votre dossier et toutes les pièces complémentaires en plusieurs exemplaires papier.</a:t>
            </a:r>
          </a:p>
          <a:p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CE7DCC-3CBB-43A3-8FE9-80FEC6643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5129" y="1083076"/>
            <a:ext cx="6061969" cy="5184559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fr-FR" sz="3300" b="1" dirty="0">
                <a:solidFill>
                  <a:srgbClr val="27348B"/>
                </a:solidFill>
              </a:rPr>
              <a:t>Comment déposer mon permis de construire </a:t>
            </a:r>
            <a:r>
              <a:rPr lang="fr-FR" sz="3300" b="1" dirty="0">
                <a:solidFill>
                  <a:srgbClr val="169BD4"/>
                </a:solidFill>
              </a:rPr>
              <a:t>en ligne ?</a:t>
            </a:r>
            <a:endParaRPr lang="fr-FR" sz="3300" dirty="0"/>
          </a:p>
          <a:p>
            <a:pPr algn="just"/>
            <a:r>
              <a:rPr lang="fr-FR" sz="3300" dirty="0">
                <a:latin typeface="+mj-lt"/>
              </a:rPr>
              <a:t>Votre commune met à votre disposition un service en ligne gratuit, vous permettant de réaliser toutes vos demandes d’autorisation d'urbanisme de manière dématérialisée : information, dépôt, traitement des dossiers et suivi des demandes.</a:t>
            </a:r>
          </a:p>
          <a:p>
            <a:pPr algn="just"/>
            <a:r>
              <a:rPr lang="fr-FR" sz="3300" b="1" dirty="0">
                <a:latin typeface="+mj-lt"/>
                <a:cs typeface="Calibri"/>
              </a:rPr>
              <a:t>Un service plus simple et plus rapide, pour faciliter vos démarches !</a:t>
            </a:r>
            <a:endParaRPr lang="fr-FR" sz="3300" b="1" dirty="0">
              <a:latin typeface="+mj-lt"/>
            </a:endParaRPr>
          </a:p>
          <a:p>
            <a:r>
              <a:rPr lang="fr-FR" sz="3300" b="1" dirty="0">
                <a:latin typeface="+mj-lt"/>
              </a:rPr>
              <a:t>Les différentes étapes pour déposer mon dossier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000" b="1" dirty="0"/>
              <a:t>                                   1)</a:t>
            </a:r>
            <a:r>
              <a:rPr lang="fr-FR" sz="3000" dirty="0"/>
              <a:t> </a:t>
            </a:r>
            <a:r>
              <a:rPr lang="fr-FR" sz="3000" b="1" dirty="0">
                <a:latin typeface="+mj-lt"/>
              </a:rPr>
              <a:t>Une aide à la saisie de mon CERFA sur AD’AU (pré-contrôle qualité/ complétude des données)</a:t>
            </a:r>
          </a:p>
          <a:p>
            <a:pPr marL="0" indent="0">
              <a:buNone/>
            </a:pPr>
            <a:r>
              <a:rPr lang="fr-FR" sz="3000" b="1" dirty="0">
                <a:latin typeface="+mj-lt"/>
              </a:rPr>
              <a:t>                                   2) Déposer mon dossier </a:t>
            </a:r>
            <a:r>
              <a:rPr lang="fr-FR" sz="3000" b="1">
                <a:latin typeface="+mj-lt"/>
              </a:rPr>
              <a:t>sur I</a:t>
            </a:r>
            <a:r>
              <a:rPr lang="fr-FR" sz="3100" b="1">
                <a:latin typeface="+mj-lt"/>
              </a:rPr>
              <a:t>DE’AU</a:t>
            </a:r>
            <a:r>
              <a:rPr lang="fr-FR" sz="3100" b="1" dirty="0">
                <a:latin typeface="+mj-lt"/>
              </a:rPr>
              <a:t>,  </a:t>
            </a:r>
            <a:r>
              <a:rPr lang="fr-FR" sz="3100" b="1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2"/>
              </a:rPr>
              <a:t>https://ideau.atreal.fr</a:t>
            </a:r>
            <a:r>
              <a:rPr lang="fr-FR" sz="3100" b="1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r-FR" sz="3100" b="1" dirty="0">
                <a:latin typeface="+mj-lt"/>
              </a:rPr>
              <a:t>raccordé </a:t>
            </a:r>
            <a:r>
              <a:rPr lang="fr-FR" sz="3000" b="1" dirty="0">
                <a:latin typeface="+mj-lt"/>
              </a:rPr>
              <a:t>à </a:t>
            </a:r>
            <a:r>
              <a:rPr lang="fr-FR" sz="3000" b="1" dirty="0" err="1">
                <a:latin typeface="+mj-lt"/>
              </a:rPr>
              <a:t>FranceConnect</a:t>
            </a:r>
            <a:r>
              <a:rPr lang="fr-FR" sz="3100" b="1" dirty="0">
                <a:latin typeface="+mj-lt"/>
              </a:rPr>
              <a:t>,    </a:t>
            </a:r>
          </a:p>
          <a:p>
            <a:pPr marL="0" indent="0">
              <a:buNone/>
            </a:pPr>
            <a:r>
              <a:rPr lang="fr-FR" sz="3100" b="1" dirty="0">
                <a:latin typeface="+mj-lt"/>
              </a:rPr>
              <a:t>                                         et </a:t>
            </a:r>
            <a:r>
              <a:rPr lang="fr-FR" sz="3000" b="1" dirty="0">
                <a:latin typeface="+mj-lt"/>
              </a:rPr>
              <a:t>me </a:t>
            </a:r>
            <a:r>
              <a:rPr lang="fr-FR" sz="3100" b="1" dirty="0">
                <a:latin typeface="+mj-lt"/>
              </a:rPr>
              <a:t>conformer  aux CGU  (Conditions Générales d’Utilisation) </a:t>
            </a:r>
          </a:p>
          <a:p>
            <a:pPr marL="0" indent="0">
              <a:buNone/>
            </a:pPr>
            <a:r>
              <a:rPr lang="fr-FR" sz="3000" b="1" dirty="0">
                <a:latin typeface="+mj-lt"/>
              </a:rPr>
              <a:t>                                       </a:t>
            </a:r>
          </a:p>
          <a:p>
            <a:endParaRPr lang="fr-FR" dirty="0"/>
          </a:p>
          <a:p>
            <a:r>
              <a:rPr lang="fr-FR" dirty="0"/>
              <a:t>                                </a:t>
            </a:r>
            <a:r>
              <a:rPr lang="fr-FR" sz="3000" b="1" dirty="0">
                <a:latin typeface="+mj-lt"/>
              </a:rPr>
              <a:t>3) Choisir puis remplir le formulaire en ligne</a:t>
            </a:r>
          </a:p>
          <a:p>
            <a:r>
              <a:rPr lang="fr-FR" sz="3000" b="1" dirty="0">
                <a:latin typeface="+mj-lt"/>
              </a:rPr>
              <a:t>                            4) Joindre les documents numériques du dossier</a:t>
            </a:r>
          </a:p>
          <a:p>
            <a:r>
              <a:rPr lang="fr-FR" sz="3000" b="1" dirty="0">
                <a:latin typeface="+mj-lt"/>
              </a:rPr>
              <a:t>                            5) Soumettre le dossier à l’administration</a:t>
            </a:r>
          </a:p>
          <a:p>
            <a:pPr marL="0" indent="0" algn="ctr">
              <a:buNone/>
            </a:pPr>
            <a:r>
              <a:rPr lang="fr-FR" sz="3000" b="1" dirty="0">
                <a:latin typeface="+mj-lt"/>
              </a:rPr>
              <a:t>     6) Suivi de l’état d’avancement  de mon dossier à chaque étape de l’instruction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sz="4000" b="1" u="sng" dirty="0">
              <a:latin typeface="+mj-lt"/>
            </a:endParaRPr>
          </a:p>
          <a:p>
            <a:pPr marL="0" indent="0">
              <a:buNone/>
            </a:pPr>
            <a:endParaRPr lang="fr-FR" sz="4000" b="1" u="sng" dirty="0">
              <a:latin typeface="+mj-lt"/>
            </a:endParaRPr>
          </a:p>
          <a:p>
            <a:pPr marL="0" indent="0">
              <a:buNone/>
            </a:pPr>
            <a:endParaRPr lang="fr-FR" sz="4000" b="1" u="sng" dirty="0">
              <a:latin typeface="+mj-lt"/>
            </a:endParaRPr>
          </a:p>
          <a:p>
            <a:pPr marL="0" indent="0">
              <a:buNone/>
            </a:pPr>
            <a:r>
              <a:rPr lang="fr-FR" sz="4000" b="1" u="sng" dirty="0">
                <a:latin typeface="+mj-lt"/>
              </a:rPr>
              <a:t>Important</a:t>
            </a:r>
            <a:r>
              <a:rPr lang="fr-FR" sz="4000" b="1" dirty="0">
                <a:latin typeface="+mj-lt"/>
              </a:rPr>
              <a:t> : tout dépôt par un autre canal ou ne respectant pas les CGU ne sera par recevable</a:t>
            </a:r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24AC4B3-451D-4C4E-B60E-B9E813D8D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486" y="2566094"/>
            <a:ext cx="953417" cy="95341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4DE327A-F7A9-4451-9C62-78B88E1C83C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0012"/>
          <a:stretch/>
        </p:blipFill>
        <p:spPr>
          <a:xfrm>
            <a:off x="5891000" y="3764443"/>
            <a:ext cx="1078903" cy="1083794"/>
          </a:xfrm>
          <a:prstGeom prst="rect">
            <a:avLst/>
          </a:prstGeom>
        </p:spPr>
      </p:pic>
      <p:pic>
        <p:nvPicPr>
          <p:cNvPr id="9" name="Picture 2" descr="New message concept for landing page">
            <a:extLst>
              <a:ext uri="{FF2B5EF4-FFF2-40B4-BE49-F238E27FC236}">
                <a16:creationId xmlns:a16="http://schemas.microsoft.com/office/drawing/2014/main" id="{FE3104BA-EB82-4EC6-A85A-B4764A7530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62" b="12702"/>
          <a:stretch/>
        </p:blipFill>
        <p:spPr bwMode="auto">
          <a:xfrm>
            <a:off x="8342525" y="4679681"/>
            <a:ext cx="1187176" cy="85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1623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Grand écran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DÉMATÉRIALISATION DES  DEMANDES D’AUTORISATION D’URBANISME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DÉMATÉRIALISATION DES  DEMANDES D’AUTORISATION D’URBANISME</dc:title>
  <dc:creator>Sabine GENTIL-POMPAIRAC</dc:creator>
  <cp:lastModifiedBy>Sabine GENTIL-POMPAIRAC</cp:lastModifiedBy>
  <cp:revision>2</cp:revision>
  <cp:lastPrinted>2021-12-02T14:34:22Z</cp:lastPrinted>
  <dcterms:created xsi:type="dcterms:W3CDTF">2021-12-01T14:01:49Z</dcterms:created>
  <dcterms:modified xsi:type="dcterms:W3CDTF">2021-12-02T16:26:30Z</dcterms:modified>
</cp:coreProperties>
</file>